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60" r:id="rId3"/>
    <p:sldId id="261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 Hillyard" initials="DH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CCECFF"/>
    <a:srgbClr val="99CC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3" autoAdjust="0"/>
    <p:restoredTop sz="90853" autoAdjust="0"/>
  </p:normalViewPr>
  <p:slideViewPr>
    <p:cSldViewPr snapToGrid="0">
      <p:cViewPr varScale="1">
        <p:scale>
          <a:sx n="101" d="100"/>
          <a:sy n="101" d="100"/>
        </p:scale>
        <p:origin x="16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7D6DC-BEB4-4DF1-8B14-54F62FBE8DAC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BA4FB-BBAB-458E-ACCC-D57659C1B0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945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Unit description</a:t>
            </a:r>
            <a:r>
              <a:rPr lang="en-GB" baseline="0" dirty="0"/>
              <a:t> and </a:t>
            </a:r>
            <a:r>
              <a:rPr lang="en-GB" baseline="0"/>
              <a:t>mark scheme.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BA4FB-BBAB-458E-ACCC-D57659C1B0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502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1. Complete the blank boxes.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BA4FB-BBAB-458E-ACCC-D57659C1B00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404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2. Label three</a:t>
            </a:r>
            <a:r>
              <a:rPr lang="en-GB" baseline="0" dirty="0"/>
              <a:t> factors affecting the speed of a CPU.</a:t>
            </a:r>
          </a:p>
          <a:p>
            <a:r>
              <a:rPr lang="en-GB" baseline="0" dirty="0"/>
              <a:t>3. Write a description of the factor.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BA4FB-BBAB-458E-ACCC-D57659C1B00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73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4. Label the registers in</a:t>
            </a:r>
            <a:r>
              <a:rPr lang="en-GB" baseline="0" dirty="0"/>
              <a:t> the boxes.</a:t>
            </a:r>
          </a:p>
          <a:p>
            <a:r>
              <a:rPr lang="en-GB" baseline="0" dirty="0"/>
              <a:t>5. </a:t>
            </a:r>
            <a:r>
              <a:rPr lang="en-GB" dirty="0"/>
              <a:t>Over a series of duplicate slides show how</a:t>
            </a:r>
            <a:r>
              <a:rPr lang="en-GB" baseline="0" dirty="0"/>
              <a:t> the contents of the registers change as instructions are executed.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BA4FB-BBAB-458E-ACCC-D57659C1B0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299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820737"/>
          </a:xfrm>
        </p:spPr>
        <p:txBody>
          <a:bodyPr anchor="t" anchorCtr="0"/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22431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20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493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92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833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523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463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562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954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098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56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9B43921-457F-42D7-9A5E-1FB398760551}" type="datetimeFigureOut">
              <a:rPr lang="en-GB" smtClean="0"/>
              <a:t>06/09/2017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01C0A8E-E8C2-469C-905E-C6857145D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86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906000" cy="577850"/>
          </a:xfrm>
          <a:prstGeom prst="rect">
            <a:avLst/>
          </a:prstGeom>
          <a:solidFill>
            <a:srgbClr val="7CCFDB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444500" marR="0" lvl="0" indent="0" defTabSz="4445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4400" b="1" i="0" u="none" strike="noStrike" cap="none" spc="0" normalizeH="0" baseline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9178" y="757239"/>
            <a:ext cx="9238890" cy="5127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178" y="1449388"/>
            <a:ext cx="9238890" cy="506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577850"/>
            <a:ext cx="99060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197" y="33368"/>
            <a:ext cx="972683" cy="51111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3389"/>
            <a:ext cx="8667482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50" b="1" dirty="0">
                <a:solidFill>
                  <a:schemeClr val="bg1"/>
                </a:solidFill>
              </a:rPr>
              <a:t>1.1 Systems architecture</a:t>
            </a:r>
            <a:endParaRPr lang="en-GB" sz="19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38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40913" y="1478836"/>
            <a:ext cx="8796270" cy="1477328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dirty="0"/>
              <a:t>In this unit you will learn about:</a:t>
            </a:r>
            <a:endParaRPr lang="en-GB" sz="140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The purpose of the CPU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The Von Neumann architecture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Common CPU components and their </a:t>
            </a:r>
            <a:r>
              <a:rPr lang="en-GB" sz="1400" dirty="0" smtClean="0"/>
              <a:t>function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40913" y="880859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Name: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442434" y="855101"/>
            <a:ext cx="5410207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40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439823"/>
              </p:ext>
            </p:extLst>
          </p:nvPr>
        </p:nvGraphicFramePr>
        <p:xfrm>
          <a:off x="540913" y="3861267"/>
          <a:ext cx="9005723" cy="2893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8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69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043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043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5043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Grade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Target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Depth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Understanding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Comment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783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7-9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All aspects complete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All</a:t>
                      </a:r>
                      <a:r>
                        <a:rPr lang="en-GB" sz="11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work is accurate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783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5-6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Most aspects</a:t>
                      </a:r>
                      <a:r>
                        <a:rPr lang="en-GB" sz="11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complete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Most work is accurate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783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Some aspects complete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Some work is accurate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783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Little work complete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Little</a:t>
                      </a:r>
                      <a:r>
                        <a:rPr lang="en-GB" sz="11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work is accurate</a:t>
                      </a:r>
                      <a:endParaRPr lang="en-GB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7839">
                <a:tc gridSpan="2">
                  <a:txBody>
                    <a:bodyPr/>
                    <a:lstStyle/>
                    <a:p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Response: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2136" name="Group 30"/>
          <p:cNvGrpSpPr>
            <a:grpSpLocks/>
          </p:cNvGrpSpPr>
          <p:nvPr/>
        </p:nvGrpSpPr>
        <p:grpSpPr bwMode="auto">
          <a:xfrm>
            <a:off x="323850" y="171450"/>
            <a:ext cx="414338" cy="347663"/>
            <a:chOff x="51562" y="63"/>
            <a:chExt cx="7128" cy="5980"/>
          </a:xfrm>
        </p:grpSpPr>
      </p:grpSp>
      <p:grpSp>
        <p:nvGrpSpPr>
          <p:cNvPr id="2310" name="Group 32"/>
          <p:cNvGrpSpPr>
            <a:grpSpLocks/>
          </p:cNvGrpSpPr>
          <p:nvPr/>
        </p:nvGrpSpPr>
        <p:grpSpPr bwMode="auto">
          <a:xfrm>
            <a:off x="127000" y="96838"/>
            <a:ext cx="327025" cy="495300"/>
            <a:chOff x="50990" y="28400"/>
            <a:chExt cx="7131" cy="10832"/>
          </a:xfrm>
        </p:grpSpPr>
        <p:grpSp>
          <p:nvGrpSpPr>
            <p:cNvPr id="62" name="Group 62"/>
            <p:cNvGrpSpPr>
              <a:grpSpLocks/>
            </p:cNvGrpSpPr>
            <p:nvPr/>
          </p:nvGrpSpPr>
          <p:grpSpPr bwMode="auto">
            <a:xfrm>
              <a:off x="50990" y="30830"/>
              <a:ext cx="7131" cy="5972"/>
              <a:chOff x="50990" y="30830"/>
              <a:chExt cx="7131" cy="5971"/>
            </a:xfrm>
          </p:grpSpPr>
        </p:grpSp>
        <p:grpSp>
          <p:nvGrpSpPr>
            <p:cNvPr id="66" name="Group 66"/>
            <p:cNvGrpSpPr>
              <a:grpSpLocks/>
            </p:cNvGrpSpPr>
            <p:nvPr/>
          </p:nvGrpSpPr>
          <p:grpSpPr bwMode="auto">
            <a:xfrm>
              <a:off x="51959" y="28400"/>
              <a:ext cx="5194" cy="2430"/>
              <a:chOff x="51959" y="28400"/>
              <a:chExt cx="5193" cy="2430"/>
            </a:xfrm>
          </p:grpSpPr>
        </p:grpSp>
        <p:grpSp>
          <p:nvGrpSpPr>
            <p:cNvPr id="70" name="Group 70"/>
            <p:cNvGrpSpPr>
              <a:grpSpLocks/>
            </p:cNvGrpSpPr>
            <p:nvPr/>
          </p:nvGrpSpPr>
          <p:grpSpPr bwMode="auto">
            <a:xfrm>
              <a:off x="51959" y="36802"/>
              <a:ext cx="5194" cy="2430"/>
              <a:chOff x="51959" y="36802"/>
              <a:chExt cx="5193" cy="2430"/>
            </a:xfrm>
          </p:grpSpPr>
        </p:grpSp>
      </p:grpSp>
      <p:grpSp>
        <p:nvGrpSpPr>
          <p:cNvPr id="2661" name="Group 3"/>
          <p:cNvGrpSpPr>
            <a:grpSpLocks/>
          </p:cNvGrpSpPr>
          <p:nvPr/>
        </p:nvGrpSpPr>
        <p:grpSpPr bwMode="auto">
          <a:xfrm>
            <a:off x="127000" y="30163"/>
            <a:ext cx="517525" cy="693737"/>
            <a:chOff x="0" y="23145"/>
            <a:chExt cx="11938" cy="15954"/>
          </a:xfrm>
        </p:grpSpPr>
        <p:grpSp>
          <p:nvGrpSpPr>
            <p:cNvPr id="75" name="Group 75"/>
            <p:cNvGrpSpPr>
              <a:grpSpLocks/>
            </p:cNvGrpSpPr>
            <p:nvPr/>
          </p:nvGrpSpPr>
          <p:grpSpPr bwMode="auto">
            <a:xfrm>
              <a:off x="0" y="28273"/>
              <a:ext cx="7143" cy="10827"/>
              <a:chOff x="0" y="28273"/>
              <a:chExt cx="7143" cy="10831"/>
            </a:xfrm>
          </p:grpSpPr>
          <p:grpSp>
            <p:nvGrpSpPr>
              <p:cNvPr id="76" name="Group 76"/>
              <p:cNvGrpSpPr>
                <a:grpSpLocks/>
              </p:cNvGrpSpPr>
              <p:nvPr/>
            </p:nvGrpSpPr>
            <p:grpSpPr bwMode="auto">
              <a:xfrm>
                <a:off x="0" y="30703"/>
                <a:ext cx="7143" cy="5972"/>
                <a:chOff x="0" y="30703"/>
                <a:chExt cx="7143" cy="5971"/>
              </a:xfrm>
            </p:grpSpPr>
          </p:grpSp>
          <p:grpSp>
            <p:nvGrpSpPr>
              <p:cNvPr id="80" name="Group 80"/>
              <p:cNvGrpSpPr>
                <a:grpSpLocks/>
              </p:cNvGrpSpPr>
              <p:nvPr/>
            </p:nvGrpSpPr>
            <p:grpSpPr bwMode="auto">
              <a:xfrm>
                <a:off x="968" y="28273"/>
                <a:ext cx="5207" cy="2430"/>
                <a:chOff x="968" y="28273"/>
                <a:chExt cx="5207" cy="2430"/>
              </a:xfrm>
            </p:grpSpPr>
          </p:grpSp>
          <p:grpSp>
            <p:nvGrpSpPr>
              <p:cNvPr id="84" name="Group 84"/>
              <p:cNvGrpSpPr>
                <a:grpSpLocks/>
              </p:cNvGrpSpPr>
              <p:nvPr/>
            </p:nvGrpSpPr>
            <p:grpSpPr bwMode="auto">
              <a:xfrm>
                <a:off x="968" y="36675"/>
                <a:ext cx="5207" cy="2430"/>
                <a:chOff x="968" y="36675"/>
                <a:chExt cx="5207" cy="2429"/>
              </a:xfrm>
            </p:grpSpPr>
          </p:grpSp>
        </p:grpSp>
        <p:grpSp>
          <p:nvGrpSpPr>
            <p:cNvPr id="88" name="Group 88"/>
            <p:cNvGrpSpPr>
              <a:grpSpLocks/>
            </p:cNvGrpSpPr>
            <p:nvPr/>
          </p:nvGrpSpPr>
          <p:grpSpPr bwMode="auto">
            <a:xfrm rot="-5400000">
              <a:off x="4961" y="23359"/>
              <a:ext cx="7192" cy="6763"/>
              <a:chOff x="4869" y="23329"/>
              <a:chExt cx="7194" cy="6762"/>
            </a:xfrm>
          </p:grpSpPr>
          <p:grpSp>
            <p:nvGrpSpPr>
              <p:cNvPr id="89" name="Group 89"/>
              <p:cNvGrpSpPr>
                <a:grpSpLocks/>
              </p:cNvGrpSpPr>
              <p:nvPr/>
            </p:nvGrpSpPr>
            <p:grpSpPr bwMode="auto">
              <a:xfrm>
                <a:off x="4869" y="25758"/>
                <a:ext cx="7195" cy="1905"/>
                <a:chOff x="4869" y="25758"/>
                <a:chExt cx="7194" cy="1905"/>
              </a:xfrm>
            </p:grpSpPr>
          </p:grpSp>
          <p:grpSp>
            <p:nvGrpSpPr>
              <p:cNvPr id="93" name="Group 93"/>
              <p:cNvGrpSpPr>
                <a:grpSpLocks/>
              </p:cNvGrpSpPr>
              <p:nvPr/>
            </p:nvGrpSpPr>
            <p:grpSpPr bwMode="auto">
              <a:xfrm>
                <a:off x="5917" y="23329"/>
                <a:ext cx="5194" cy="2429"/>
                <a:chOff x="5917" y="23329"/>
                <a:chExt cx="5193" cy="2428"/>
              </a:xfrm>
            </p:grpSpPr>
          </p:grpSp>
          <p:grpSp>
            <p:nvGrpSpPr>
              <p:cNvPr id="97" name="Group 97"/>
              <p:cNvGrpSpPr>
                <a:grpSpLocks/>
              </p:cNvGrpSpPr>
              <p:nvPr/>
            </p:nvGrpSpPr>
            <p:grpSpPr bwMode="auto">
              <a:xfrm>
                <a:off x="5901" y="27663"/>
                <a:ext cx="5194" cy="2429"/>
                <a:chOff x="5901" y="27663"/>
                <a:chExt cx="5193" cy="2428"/>
              </a:xfrm>
            </p:grpSpPr>
          </p:grpSp>
        </p:grpSp>
      </p:grpSp>
      <p:grpSp>
        <p:nvGrpSpPr>
          <p:cNvPr id="2492" name="Group 354"/>
          <p:cNvGrpSpPr>
            <a:grpSpLocks/>
          </p:cNvGrpSpPr>
          <p:nvPr/>
        </p:nvGrpSpPr>
        <p:grpSpPr bwMode="auto">
          <a:xfrm>
            <a:off x="-41275" y="4763"/>
            <a:ext cx="701675" cy="666750"/>
            <a:chOff x="0" y="0"/>
            <a:chExt cx="5954" cy="5651"/>
          </a:xfrm>
        </p:grpSpPr>
        <p:grpSp>
          <p:nvGrpSpPr>
            <p:cNvPr id="102" name="Group 571"/>
            <p:cNvGrpSpPr>
              <a:grpSpLocks/>
            </p:cNvGrpSpPr>
            <p:nvPr/>
          </p:nvGrpSpPr>
          <p:grpSpPr bwMode="auto">
            <a:xfrm>
              <a:off x="0" y="0"/>
              <a:ext cx="3130" cy="3003"/>
              <a:chOff x="0" y="0"/>
              <a:chExt cx="12961" cy="12961"/>
            </a:xfrm>
          </p:grpSpPr>
          <p:grpSp>
            <p:nvGrpSpPr>
              <p:cNvPr id="103" name="Group 103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104" name="Group 104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107" name="Group 107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110" name="Group 110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113" name="Group 113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114" name="Group 114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117" name="Group 117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120" name="Group 120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123" name="Group 123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124" name="Group 124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127" name="Group 127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130" name="Group 130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133" name="Group 133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134" name="Group 134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137" name="Group 137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140" name="Group 140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  <p:grpSp>
          <p:nvGrpSpPr>
            <p:cNvPr id="228" name="Group 529"/>
            <p:cNvGrpSpPr>
              <a:grpSpLocks/>
            </p:cNvGrpSpPr>
            <p:nvPr/>
          </p:nvGrpSpPr>
          <p:grpSpPr bwMode="auto">
            <a:xfrm>
              <a:off x="35" y="2647"/>
              <a:ext cx="3130" cy="3004"/>
              <a:chOff x="0" y="0"/>
              <a:chExt cx="12961" cy="12961"/>
            </a:xfrm>
          </p:grpSpPr>
          <p:grpSp>
            <p:nvGrpSpPr>
              <p:cNvPr id="229" name="Group 229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230" name="Group 230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233" name="Group 233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236" name="Group 236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239" name="Group 239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240" name="Group 240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243" name="Group 243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246" name="Group 246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249" name="Group 249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250" name="Group 250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253" name="Group 253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256" name="Group 256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259" name="Group 259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260" name="Group 260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263" name="Group 263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266" name="Group 266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  <p:grpSp>
          <p:nvGrpSpPr>
            <p:cNvPr id="270" name="Group 487"/>
            <p:cNvGrpSpPr>
              <a:grpSpLocks/>
            </p:cNvGrpSpPr>
            <p:nvPr/>
          </p:nvGrpSpPr>
          <p:grpSpPr bwMode="auto">
            <a:xfrm>
              <a:off x="2789" y="0"/>
              <a:ext cx="3130" cy="3003"/>
              <a:chOff x="0" y="0"/>
              <a:chExt cx="12961" cy="12961"/>
            </a:xfrm>
          </p:grpSpPr>
          <p:grpSp>
            <p:nvGrpSpPr>
              <p:cNvPr id="271" name="Group 271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272" name="Group 272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275" name="Group 275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278" name="Group 278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281" name="Group 281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282" name="Group 282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285" name="Group 285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288" name="Group 288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291" name="Group 291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292" name="Group 292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295" name="Group 295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298" name="Group 298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301" name="Group 301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302" name="Group 302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305" name="Group 305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308" name="Group 308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  <p:grpSp>
          <p:nvGrpSpPr>
            <p:cNvPr id="312" name="Group 445"/>
            <p:cNvGrpSpPr>
              <a:grpSpLocks/>
            </p:cNvGrpSpPr>
            <p:nvPr/>
          </p:nvGrpSpPr>
          <p:grpSpPr bwMode="auto">
            <a:xfrm>
              <a:off x="2824" y="2647"/>
              <a:ext cx="3130" cy="3004"/>
              <a:chOff x="0" y="0"/>
              <a:chExt cx="12961" cy="12961"/>
            </a:xfrm>
          </p:grpSpPr>
          <p:grpSp>
            <p:nvGrpSpPr>
              <p:cNvPr id="313" name="Group 313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314" name="Group 314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317" name="Group 317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320" name="Group 320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323" name="Group 323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324" name="Group 324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327" name="Group 327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330" name="Group 330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333" name="Group 333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334" name="Group 334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337" name="Group 337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340" name="Group 340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343" name="Group 343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344" name="Group 344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347" name="Group 347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350" name="Group 350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</p:grpSp>
      <p:grpSp>
        <p:nvGrpSpPr>
          <p:cNvPr id="2323" name="Group 355"/>
          <p:cNvGrpSpPr>
            <a:grpSpLocks/>
          </p:cNvGrpSpPr>
          <p:nvPr/>
        </p:nvGrpSpPr>
        <p:grpSpPr bwMode="auto">
          <a:xfrm>
            <a:off x="-28575" y="15875"/>
            <a:ext cx="701675" cy="666750"/>
            <a:chOff x="0" y="0"/>
            <a:chExt cx="5954" cy="5651"/>
          </a:xfrm>
        </p:grpSpPr>
        <p:grpSp>
          <p:nvGrpSpPr>
            <p:cNvPr id="356" name="Group 402"/>
            <p:cNvGrpSpPr>
              <a:grpSpLocks/>
            </p:cNvGrpSpPr>
            <p:nvPr/>
          </p:nvGrpSpPr>
          <p:grpSpPr bwMode="auto">
            <a:xfrm>
              <a:off x="0" y="0"/>
              <a:ext cx="3130" cy="3003"/>
              <a:chOff x="0" y="0"/>
              <a:chExt cx="12961" cy="12961"/>
            </a:xfrm>
          </p:grpSpPr>
          <p:grpSp>
            <p:nvGrpSpPr>
              <p:cNvPr id="357" name="Group 357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358" name="Group 358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361" name="Group 361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364" name="Group 364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367" name="Group 367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368" name="Group 368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371" name="Group 371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374" name="Group 374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377" name="Group 377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378" name="Group 378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381" name="Group 381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384" name="Group 384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387" name="Group 387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388" name="Group 388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391" name="Group 391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394" name="Group 394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  <p:grpSp>
          <p:nvGrpSpPr>
            <p:cNvPr id="398" name="Group 360"/>
            <p:cNvGrpSpPr>
              <a:grpSpLocks/>
            </p:cNvGrpSpPr>
            <p:nvPr/>
          </p:nvGrpSpPr>
          <p:grpSpPr bwMode="auto">
            <a:xfrm>
              <a:off x="35" y="2647"/>
              <a:ext cx="3130" cy="3004"/>
              <a:chOff x="0" y="0"/>
              <a:chExt cx="12961" cy="12961"/>
            </a:xfrm>
          </p:grpSpPr>
          <p:grpSp>
            <p:nvGrpSpPr>
              <p:cNvPr id="399" name="Group 399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400" name="Group 400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403" name="Group 403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406" name="Group 406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409" name="Group 409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410" name="Group 410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413" name="Group 413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416" name="Group 416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419" name="Group 419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420" name="Group 420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423" name="Group 423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426" name="Group 426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429" name="Group 429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430" name="Group 430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433" name="Group 433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436" name="Group 436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  <p:grpSp>
          <p:nvGrpSpPr>
            <p:cNvPr id="440" name="Group 318"/>
            <p:cNvGrpSpPr>
              <a:grpSpLocks/>
            </p:cNvGrpSpPr>
            <p:nvPr/>
          </p:nvGrpSpPr>
          <p:grpSpPr bwMode="auto">
            <a:xfrm>
              <a:off x="2789" y="0"/>
              <a:ext cx="3130" cy="3003"/>
              <a:chOff x="0" y="0"/>
              <a:chExt cx="12961" cy="12961"/>
            </a:xfrm>
          </p:grpSpPr>
          <p:grpSp>
            <p:nvGrpSpPr>
              <p:cNvPr id="441" name="Group 441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442" name="Group 442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445" name="Group 445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448" name="Group 448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451" name="Group 451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452" name="Group 452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455" name="Group 455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458" name="Group 458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461" name="Group 461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462" name="Group 462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465" name="Group 465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468" name="Group 468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471" name="Group 471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472" name="Group 472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475" name="Group 475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478" name="Group 478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  <p:grpSp>
          <p:nvGrpSpPr>
            <p:cNvPr id="482" name="Group 276"/>
            <p:cNvGrpSpPr>
              <a:grpSpLocks/>
            </p:cNvGrpSpPr>
            <p:nvPr/>
          </p:nvGrpSpPr>
          <p:grpSpPr bwMode="auto">
            <a:xfrm>
              <a:off x="2824" y="2647"/>
              <a:ext cx="3130" cy="3004"/>
              <a:chOff x="0" y="0"/>
              <a:chExt cx="12961" cy="12961"/>
            </a:xfrm>
          </p:grpSpPr>
          <p:grpSp>
            <p:nvGrpSpPr>
              <p:cNvPr id="483" name="Group 483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484" name="Group 484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487" name="Group 487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490" name="Group 490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493" name="Group 493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494" name="Group 494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497" name="Group 497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500" name="Group 500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503" name="Group 503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504" name="Group 504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507" name="Group 507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510" name="Group 510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513" name="Group 513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514" name="Group 514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517" name="Group 517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520" name="Group 520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</p:grpSp>
      <p:grpSp>
        <p:nvGrpSpPr>
          <p:cNvPr id="2140" name="Group 693"/>
          <p:cNvGrpSpPr>
            <a:grpSpLocks/>
          </p:cNvGrpSpPr>
          <p:nvPr/>
        </p:nvGrpSpPr>
        <p:grpSpPr bwMode="auto">
          <a:xfrm>
            <a:off x="-47625" y="174625"/>
            <a:ext cx="701675" cy="354013"/>
            <a:chOff x="0" y="0"/>
            <a:chExt cx="7025" cy="3540"/>
          </a:xfrm>
        </p:grpSpPr>
        <p:grpSp>
          <p:nvGrpSpPr>
            <p:cNvPr id="525" name="Group 135"/>
            <p:cNvGrpSpPr>
              <a:grpSpLocks/>
            </p:cNvGrpSpPr>
            <p:nvPr/>
          </p:nvGrpSpPr>
          <p:grpSpPr bwMode="auto">
            <a:xfrm>
              <a:off x="0" y="0"/>
              <a:ext cx="3692" cy="3540"/>
              <a:chOff x="0" y="0"/>
              <a:chExt cx="12961" cy="12961"/>
            </a:xfrm>
          </p:grpSpPr>
          <p:grpSp>
            <p:nvGrpSpPr>
              <p:cNvPr id="526" name="Group 526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527" name="Group 527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530" name="Group 530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533" name="Group 533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536" name="Group 536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537" name="Group 537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540" name="Group 540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543" name="Group 543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546" name="Group 546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547" name="Group 547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550" name="Group 550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553" name="Group 553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556" name="Group 556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557" name="Group 557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560" name="Group 560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563" name="Group 563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  <p:grpSp>
          <p:nvGrpSpPr>
            <p:cNvPr id="609" name="Group 93"/>
            <p:cNvGrpSpPr>
              <a:grpSpLocks/>
            </p:cNvGrpSpPr>
            <p:nvPr/>
          </p:nvGrpSpPr>
          <p:grpSpPr bwMode="auto">
            <a:xfrm>
              <a:off x="3333" y="0"/>
              <a:ext cx="3692" cy="3540"/>
              <a:chOff x="0" y="0"/>
              <a:chExt cx="12961" cy="12961"/>
            </a:xfrm>
          </p:grpSpPr>
          <p:grpSp>
            <p:nvGrpSpPr>
              <p:cNvPr id="610" name="Group 610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611" name="Group 611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614" name="Group 614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617" name="Group 617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620" name="Group 620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621" name="Group 621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624" name="Group 624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627" name="Group 627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630" name="Group 630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631" name="Group 631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634" name="Group 634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637" name="Group 637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640" name="Group 640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641" name="Group 641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644" name="Group 644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647" name="Group 647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</p:grpSp>
      <p:grpSp>
        <p:nvGrpSpPr>
          <p:cNvPr id="2225" name="Group 694"/>
          <p:cNvGrpSpPr>
            <a:grpSpLocks/>
          </p:cNvGrpSpPr>
          <p:nvPr/>
        </p:nvGrpSpPr>
        <p:grpSpPr bwMode="auto">
          <a:xfrm>
            <a:off x="-38100" y="198438"/>
            <a:ext cx="701675" cy="354012"/>
            <a:chOff x="0" y="0"/>
            <a:chExt cx="7025" cy="3540"/>
          </a:xfrm>
        </p:grpSpPr>
        <p:grpSp>
          <p:nvGrpSpPr>
            <p:cNvPr id="695" name="Group 220"/>
            <p:cNvGrpSpPr>
              <a:grpSpLocks/>
            </p:cNvGrpSpPr>
            <p:nvPr/>
          </p:nvGrpSpPr>
          <p:grpSpPr bwMode="auto">
            <a:xfrm>
              <a:off x="0" y="0"/>
              <a:ext cx="3692" cy="3540"/>
              <a:chOff x="0" y="0"/>
              <a:chExt cx="12961" cy="12961"/>
            </a:xfrm>
          </p:grpSpPr>
          <p:grpSp>
            <p:nvGrpSpPr>
              <p:cNvPr id="696" name="Group 696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697" name="Group 697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700" name="Group 700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703" name="Group 703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706" name="Group 706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707" name="Group 707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710" name="Group 710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713" name="Group 713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716" name="Group 716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717" name="Group 717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720" name="Group 720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723" name="Group 723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726" name="Group 726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727" name="Group 727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730" name="Group 730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733" name="Group 733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  <p:grpSp>
          <p:nvGrpSpPr>
            <p:cNvPr id="737" name="Group 178"/>
            <p:cNvGrpSpPr>
              <a:grpSpLocks/>
            </p:cNvGrpSpPr>
            <p:nvPr/>
          </p:nvGrpSpPr>
          <p:grpSpPr bwMode="auto">
            <a:xfrm>
              <a:off x="3333" y="0"/>
              <a:ext cx="3692" cy="3540"/>
              <a:chOff x="0" y="0"/>
              <a:chExt cx="12961" cy="12961"/>
            </a:xfrm>
          </p:grpSpPr>
          <p:grpSp>
            <p:nvGrpSpPr>
              <p:cNvPr id="738" name="Group 738"/>
              <p:cNvGrpSpPr>
                <a:grpSpLocks/>
              </p:cNvGrpSpPr>
              <p:nvPr/>
            </p:nvGrpSpPr>
            <p:grpSpPr bwMode="auto">
              <a:xfrm>
                <a:off x="3600" y="0"/>
                <a:ext cx="5761" cy="4320"/>
                <a:chOff x="3600" y="0"/>
                <a:chExt cx="5760" cy="4320"/>
              </a:xfrm>
            </p:grpSpPr>
            <p:grpSp>
              <p:nvGrpSpPr>
                <p:cNvPr id="739" name="Group 739"/>
                <p:cNvGrpSpPr>
                  <a:grpSpLocks/>
                </p:cNvGrpSpPr>
                <p:nvPr/>
              </p:nvGrpSpPr>
              <p:grpSpPr bwMode="auto">
                <a:xfrm>
                  <a:off x="3600" y="0"/>
                  <a:ext cx="1440" cy="4320"/>
                  <a:chOff x="360040" y="0"/>
                  <a:chExt cx="144016" cy="432048"/>
                </a:xfrm>
              </p:grpSpPr>
            </p:grpSp>
            <p:grpSp>
              <p:nvGrpSpPr>
                <p:cNvPr id="742" name="Group 742"/>
                <p:cNvGrpSpPr>
                  <a:grpSpLocks/>
                </p:cNvGrpSpPr>
                <p:nvPr/>
              </p:nvGrpSpPr>
              <p:grpSpPr bwMode="auto">
                <a:xfrm>
                  <a:off x="5760" y="0"/>
                  <a:ext cx="1440" cy="4320"/>
                  <a:chOff x="5760" y="0"/>
                  <a:chExt cx="1440" cy="4320"/>
                </a:xfrm>
              </p:grpSpPr>
            </p:grpSp>
            <p:grpSp>
              <p:nvGrpSpPr>
                <p:cNvPr id="745" name="Group 745"/>
                <p:cNvGrpSpPr>
                  <a:grpSpLocks/>
                </p:cNvGrpSpPr>
                <p:nvPr/>
              </p:nvGrpSpPr>
              <p:grpSpPr bwMode="auto">
                <a:xfrm>
                  <a:off x="7920" y="0"/>
                  <a:ext cx="1441" cy="4320"/>
                  <a:chOff x="7920" y="0"/>
                  <a:chExt cx="1440" cy="4320"/>
                </a:xfrm>
              </p:grpSpPr>
            </p:grpSp>
          </p:grpSp>
          <p:grpSp>
            <p:nvGrpSpPr>
              <p:cNvPr id="748" name="Group 748"/>
              <p:cNvGrpSpPr>
                <a:grpSpLocks/>
              </p:cNvGrpSpPr>
              <p:nvPr/>
            </p:nvGrpSpPr>
            <p:grpSpPr bwMode="auto">
              <a:xfrm rot="10800000">
                <a:off x="3600" y="8640"/>
                <a:ext cx="5761" cy="4321"/>
                <a:chOff x="3600" y="8640"/>
                <a:chExt cx="5760" cy="4320"/>
              </a:xfrm>
            </p:grpSpPr>
            <p:grpSp>
              <p:nvGrpSpPr>
                <p:cNvPr id="749" name="Group 749"/>
                <p:cNvGrpSpPr>
                  <a:grpSpLocks/>
                </p:cNvGrpSpPr>
                <p:nvPr/>
              </p:nvGrpSpPr>
              <p:grpSpPr bwMode="auto">
                <a:xfrm>
                  <a:off x="3600" y="8640"/>
                  <a:ext cx="1440" cy="4321"/>
                  <a:chOff x="3600" y="8640"/>
                  <a:chExt cx="1440" cy="4320"/>
                </a:xfrm>
              </p:grpSpPr>
            </p:grpSp>
            <p:grpSp>
              <p:nvGrpSpPr>
                <p:cNvPr id="752" name="Group 752"/>
                <p:cNvGrpSpPr>
                  <a:grpSpLocks/>
                </p:cNvGrpSpPr>
                <p:nvPr/>
              </p:nvGrpSpPr>
              <p:grpSpPr bwMode="auto">
                <a:xfrm>
                  <a:off x="5760" y="8640"/>
                  <a:ext cx="1440" cy="4321"/>
                  <a:chOff x="5760" y="8640"/>
                  <a:chExt cx="1440" cy="4320"/>
                </a:xfrm>
              </p:grpSpPr>
            </p:grpSp>
            <p:grpSp>
              <p:nvGrpSpPr>
                <p:cNvPr id="755" name="Group 755"/>
                <p:cNvGrpSpPr>
                  <a:grpSpLocks/>
                </p:cNvGrpSpPr>
                <p:nvPr/>
              </p:nvGrpSpPr>
              <p:grpSpPr bwMode="auto">
                <a:xfrm>
                  <a:off x="7920" y="8640"/>
                  <a:ext cx="1441" cy="4321"/>
                  <a:chOff x="7920" y="8640"/>
                  <a:chExt cx="1440" cy="4320"/>
                </a:xfrm>
              </p:grpSpPr>
            </p:grpSp>
          </p:grpSp>
          <p:grpSp>
            <p:nvGrpSpPr>
              <p:cNvPr id="758" name="Group 758"/>
              <p:cNvGrpSpPr>
                <a:grpSpLocks/>
              </p:cNvGrpSpPr>
              <p:nvPr/>
            </p:nvGrpSpPr>
            <p:grpSpPr bwMode="auto">
              <a:xfrm rot="5400000">
                <a:off x="7920" y="4320"/>
                <a:ext cx="5761" cy="4321"/>
                <a:chOff x="7920" y="4320"/>
                <a:chExt cx="5760" cy="4320"/>
              </a:xfrm>
            </p:grpSpPr>
            <p:grpSp>
              <p:nvGrpSpPr>
                <p:cNvPr id="759" name="Group 759"/>
                <p:cNvGrpSpPr>
                  <a:grpSpLocks/>
                </p:cNvGrpSpPr>
                <p:nvPr/>
              </p:nvGrpSpPr>
              <p:grpSpPr bwMode="auto">
                <a:xfrm>
                  <a:off x="7920" y="4320"/>
                  <a:ext cx="1441" cy="4320"/>
                  <a:chOff x="7920" y="4320"/>
                  <a:chExt cx="1440" cy="4320"/>
                </a:xfrm>
              </p:grpSpPr>
            </p:grpSp>
            <p:grpSp>
              <p:nvGrpSpPr>
                <p:cNvPr id="762" name="Group 762"/>
                <p:cNvGrpSpPr>
                  <a:grpSpLocks/>
                </p:cNvGrpSpPr>
                <p:nvPr/>
              </p:nvGrpSpPr>
              <p:grpSpPr bwMode="auto">
                <a:xfrm>
                  <a:off x="10081" y="4320"/>
                  <a:ext cx="1440" cy="4320"/>
                  <a:chOff x="10081" y="4320"/>
                  <a:chExt cx="1440" cy="4320"/>
                </a:xfrm>
              </p:grpSpPr>
            </p:grpSp>
            <p:grpSp>
              <p:nvGrpSpPr>
                <p:cNvPr id="765" name="Group 765"/>
                <p:cNvGrpSpPr>
                  <a:grpSpLocks/>
                </p:cNvGrpSpPr>
                <p:nvPr/>
              </p:nvGrpSpPr>
              <p:grpSpPr bwMode="auto">
                <a:xfrm>
                  <a:off x="12241" y="4320"/>
                  <a:ext cx="1440" cy="4320"/>
                  <a:chOff x="12241" y="4320"/>
                  <a:chExt cx="1440" cy="4320"/>
                </a:xfrm>
              </p:grpSpPr>
            </p:grpSp>
          </p:grpSp>
          <p:grpSp>
            <p:nvGrpSpPr>
              <p:cNvPr id="768" name="Group 768"/>
              <p:cNvGrpSpPr>
                <a:grpSpLocks/>
              </p:cNvGrpSpPr>
              <p:nvPr/>
            </p:nvGrpSpPr>
            <p:grpSpPr bwMode="auto">
              <a:xfrm rot="-5400000">
                <a:off x="-721" y="4321"/>
                <a:ext cx="5761" cy="4320"/>
                <a:chOff x="-720" y="4320"/>
                <a:chExt cx="5760" cy="4320"/>
              </a:xfrm>
            </p:grpSpPr>
            <p:grpSp>
              <p:nvGrpSpPr>
                <p:cNvPr id="769" name="Group 769"/>
                <p:cNvGrpSpPr>
                  <a:grpSpLocks/>
                </p:cNvGrpSpPr>
                <p:nvPr/>
              </p:nvGrpSpPr>
              <p:grpSpPr bwMode="auto">
                <a:xfrm>
                  <a:off x="-720" y="4320"/>
                  <a:ext cx="1440" cy="4320"/>
                  <a:chOff x="-720" y="4320"/>
                  <a:chExt cx="1440" cy="4320"/>
                </a:xfrm>
              </p:grpSpPr>
            </p:grpSp>
            <p:grpSp>
              <p:nvGrpSpPr>
                <p:cNvPr id="772" name="Group 772"/>
                <p:cNvGrpSpPr>
                  <a:grpSpLocks/>
                </p:cNvGrpSpPr>
                <p:nvPr/>
              </p:nvGrpSpPr>
              <p:grpSpPr bwMode="auto">
                <a:xfrm>
                  <a:off x="1440" y="4320"/>
                  <a:ext cx="1440" cy="4320"/>
                  <a:chOff x="1440" y="4320"/>
                  <a:chExt cx="1440" cy="4320"/>
                </a:xfrm>
              </p:grpSpPr>
            </p:grpSp>
            <p:grpSp>
              <p:nvGrpSpPr>
                <p:cNvPr id="775" name="Group 775"/>
                <p:cNvGrpSpPr>
                  <a:grpSpLocks/>
                </p:cNvGrpSpPr>
                <p:nvPr/>
              </p:nvGrpSpPr>
              <p:grpSpPr bwMode="auto">
                <a:xfrm>
                  <a:off x="3600" y="4320"/>
                  <a:ext cx="1440" cy="4320"/>
                  <a:chOff x="3600" y="4320"/>
                  <a:chExt cx="1440" cy="4320"/>
                </a:xfrm>
              </p:grpSpPr>
            </p:grpSp>
          </p:grpSp>
        </p:grpSp>
      </p:grpSp>
      <p:grpSp>
        <p:nvGrpSpPr>
          <p:cNvPr id="2093" name="Group 19"/>
          <p:cNvGrpSpPr>
            <a:grpSpLocks/>
          </p:cNvGrpSpPr>
          <p:nvPr/>
        </p:nvGrpSpPr>
        <p:grpSpPr bwMode="auto">
          <a:xfrm>
            <a:off x="-46038" y="161925"/>
            <a:ext cx="368301" cy="354013"/>
            <a:chOff x="0" y="0"/>
            <a:chExt cx="12961" cy="12961"/>
          </a:xfrm>
        </p:grpSpPr>
        <p:grpSp>
          <p:nvGrpSpPr>
            <p:cNvPr id="785" name="Group 785"/>
            <p:cNvGrpSpPr>
              <a:grpSpLocks/>
            </p:cNvGrpSpPr>
            <p:nvPr/>
          </p:nvGrpSpPr>
          <p:grpSpPr bwMode="auto">
            <a:xfrm>
              <a:off x="3600" y="0"/>
              <a:ext cx="5761" cy="4320"/>
              <a:chOff x="3600" y="0"/>
              <a:chExt cx="5760" cy="4320"/>
            </a:xfrm>
          </p:grpSpPr>
          <p:grpSp>
            <p:nvGrpSpPr>
              <p:cNvPr id="786" name="Group 786"/>
              <p:cNvGrpSpPr>
                <a:grpSpLocks/>
              </p:cNvGrpSpPr>
              <p:nvPr/>
            </p:nvGrpSpPr>
            <p:grpSpPr bwMode="auto">
              <a:xfrm>
                <a:off x="3600" y="0"/>
                <a:ext cx="1440" cy="4320"/>
                <a:chOff x="360040" y="0"/>
                <a:chExt cx="144016" cy="432048"/>
              </a:xfrm>
            </p:grpSpPr>
          </p:grpSp>
          <p:grpSp>
            <p:nvGrpSpPr>
              <p:cNvPr id="789" name="Group 789"/>
              <p:cNvGrpSpPr>
                <a:grpSpLocks/>
              </p:cNvGrpSpPr>
              <p:nvPr/>
            </p:nvGrpSpPr>
            <p:grpSpPr bwMode="auto">
              <a:xfrm>
                <a:off x="5760" y="0"/>
                <a:ext cx="1440" cy="4320"/>
                <a:chOff x="5760" y="0"/>
                <a:chExt cx="1440" cy="4320"/>
              </a:xfrm>
            </p:grpSpPr>
          </p:grpSp>
          <p:grpSp>
            <p:nvGrpSpPr>
              <p:cNvPr id="792" name="Group 792"/>
              <p:cNvGrpSpPr>
                <a:grpSpLocks/>
              </p:cNvGrpSpPr>
              <p:nvPr/>
            </p:nvGrpSpPr>
            <p:grpSpPr bwMode="auto">
              <a:xfrm>
                <a:off x="7920" y="0"/>
                <a:ext cx="1441" cy="4320"/>
                <a:chOff x="7920" y="0"/>
                <a:chExt cx="1440" cy="4320"/>
              </a:xfrm>
            </p:grpSpPr>
          </p:grpSp>
        </p:grpSp>
        <p:grpSp>
          <p:nvGrpSpPr>
            <p:cNvPr id="795" name="Group 795"/>
            <p:cNvGrpSpPr>
              <a:grpSpLocks/>
            </p:cNvGrpSpPr>
            <p:nvPr/>
          </p:nvGrpSpPr>
          <p:grpSpPr bwMode="auto">
            <a:xfrm rot="10800000">
              <a:off x="3600" y="8640"/>
              <a:ext cx="5761" cy="4321"/>
              <a:chOff x="3600" y="8640"/>
              <a:chExt cx="5760" cy="4320"/>
            </a:xfrm>
          </p:grpSpPr>
          <p:grpSp>
            <p:nvGrpSpPr>
              <p:cNvPr id="796" name="Group 796"/>
              <p:cNvGrpSpPr>
                <a:grpSpLocks/>
              </p:cNvGrpSpPr>
              <p:nvPr/>
            </p:nvGrpSpPr>
            <p:grpSpPr bwMode="auto">
              <a:xfrm>
                <a:off x="3600" y="8640"/>
                <a:ext cx="1440" cy="4321"/>
                <a:chOff x="3600" y="8640"/>
                <a:chExt cx="1440" cy="4320"/>
              </a:xfrm>
            </p:grpSpPr>
          </p:grpSp>
          <p:grpSp>
            <p:nvGrpSpPr>
              <p:cNvPr id="799" name="Group 799"/>
              <p:cNvGrpSpPr>
                <a:grpSpLocks/>
              </p:cNvGrpSpPr>
              <p:nvPr/>
            </p:nvGrpSpPr>
            <p:grpSpPr bwMode="auto">
              <a:xfrm>
                <a:off x="5760" y="8640"/>
                <a:ext cx="1440" cy="4321"/>
                <a:chOff x="5760" y="8640"/>
                <a:chExt cx="1440" cy="4320"/>
              </a:xfrm>
            </p:grpSpPr>
          </p:grpSp>
          <p:grpSp>
            <p:nvGrpSpPr>
              <p:cNvPr id="802" name="Group 802"/>
              <p:cNvGrpSpPr>
                <a:grpSpLocks/>
              </p:cNvGrpSpPr>
              <p:nvPr/>
            </p:nvGrpSpPr>
            <p:grpSpPr bwMode="auto">
              <a:xfrm>
                <a:off x="7920" y="8640"/>
                <a:ext cx="1441" cy="4321"/>
                <a:chOff x="7920" y="8640"/>
                <a:chExt cx="1440" cy="4320"/>
              </a:xfrm>
            </p:grpSpPr>
          </p:grpSp>
        </p:grpSp>
        <p:grpSp>
          <p:nvGrpSpPr>
            <p:cNvPr id="805" name="Group 805"/>
            <p:cNvGrpSpPr>
              <a:grpSpLocks/>
            </p:cNvGrpSpPr>
            <p:nvPr/>
          </p:nvGrpSpPr>
          <p:grpSpPr bwMode="auto">
            <a:xfrm rot="5400000">
              <a:off x="7920" y="4320"/>
              <a:ext cx="5761" cy="4321"/>
              <a:chOff x="7920" y="4320"/>
              <a:chExt cx="5760" cy="4320"/>
            </a:xfrm>
          </p:grpSpPr>
          <p:grpSp>
            <p:nvGrpSpPr>
              <p:cNvPr id="806" name="Group 806"/>
              <p:cNvGrpSpPr>
                <a:grpSpLocks/>
              </p:cNvGrpSpPr>
              <p:nvPr/>
            </p:nvGrpSpPr>
            <p:grpSpPr bwMode="auto">
              <a:xfrm>
                <a:off x="7920" y="4320"/>
                <a:ext cx="1441" cy="4320"/>
                <a:chOff x="7920" y="4320"/>
                <a:chExt cx="1440" cy="4320"/>
              </a:xfrm>
            </p:grpSpPr>
          </p:grpSp>
          <p:grpSp>
            <p:nvGrpSpPr>
              <p:cNvPr id="809" name="Group 809"/>
              <p:cNvGrpSpPr>
                <a:grpSpLocks/>
              </p:cNvGrpSpPr>
              <p:nvPr/>
            </p:nvGrpSpPr>
            <p:grpSpPr bwMode="auto">
              <a:xfrm>
                <a:off x="10081" y="4320"/>
                <a:ext cx="1440" cy="4320"/>
                <a:chOff x="10081" y="4320"/>
                <a:chExt cx="1440" cy="4320"/>
              </a:xfrm>
            </p:grpSpPr>
          </p:grpSp>
          <p:grpSp>
            <p:nvGrpSpPr>
              <p:cNvPr id="812" name="Group 812"/>
              <p:cNvGrpSpPr>
                <a:grpSpLocks/>
              </p:cNvGrpSpPr>
              <p:nvPr/>
            </p:nvGrpSpPr>
            <p:grpSpPr bwMode="auto">
              <a:xfrm>
                <a:off x="12241" y="4320"/>
                <a:ext cx="1440" cy="4320"/>
                <a:chOff x="12241" y="4320"/>
                <a:chExt cx="1440" cy="4320"/>
              </a:xfrm>
            </p:grpSpPr>
          </p:grpSp>
        </p:grpSp>
        <p:grpSp>
          <p:nvGrpSpPr>
            <p:cNvPr id="815" name="Group 815"/>
            <p:cNvGrpSpPr>
              <a:grpSpLocks/>
            </p:cNvGrpSpPr>
            <p:nvPr/>
          </p:nvGrpSpPr>
          <p:grpSpPr bwMode="auto">
            <a:xfrm rot="-5400000">
              <a:off x="-721" y="4321"/>
              <a:ext cx="5761" cy="4320"/>
              <a:chOff x="-720" y="4320"/>
              <a:chExt cx="5760" cy="4320"/>
            </a:xfrm>
          </p:grpSpPr>
          <p:grpSp>
            <p:nvGrpSpPr>
              <p:cNvPr id="816" name="Group 816"/>
              <p:cNvGrpSpPr>
                <a:grpSpLocks/>
              </p:cNvGrpSpPr>
              <p:nvPr/>
            </p:nvGrpSpPr>
            <p:grpSpPr bwMode="auto">
              <a:xfrm>
                <a:off x="-720" y="4320"/>
                <a:ext cx="1440" cy="4320"/>
                <a:chOff x="-720" y="4320"/>
                <a:chExt cx="1440" cy="4320"/>
              </a:xfrm>
            </p:grpSpPr>
          </p:grpSp>
          <p:grpSp>
            <p:nvGrpSpPr>
              <p:cNvPr id="819" name="Group 819"/>
              <p:cNvGrpSpPr>
                <a:grpSpLocks/>
              </p:cNvGrpSpPr>
              <p:nvPr/>
            </p:nvGrpSpPr>
            <p:grpSpPr bwMode="auto">
              <a:xfrm>
                <a:off x="1440" y="4320"/>
                <a:ext cx="1440" cy="4320"/>
                <a:chOff x="1440" y="4320"/>
                <a:chExt cx="1440" cy="4320"/>
              </a:xfrm>
            </p:grpSpPr>
          </p:grpSp>
          <p:grpSp>
            <p:nvGrpSpPr>
              <p:cNvPr id="822" name="Group 822"/>
              <p:cNvGrpSpPr>
                <a:grpSpLocks/>
              </p:cNvGrpSpPr>
              <p:nvPr/>
            </p:nvGrpSpPr>
            <p:grpSpPr bwMode="auto">
              <a:xfrm>
                <a:off x="3600" y="4320"/>
                <a:ext cx="1440" cy="4320"/>
                <a:chOff x="3600" y="4320"/>
                <a:chExt cx="1440" cy="4320"/>
              </a:xfrm>
            </p:grpSpPr>
          </p:grpSp>
        </p:grpSp>
      </p:grpSp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-38100" y="153988"/>
            <a:ext cx="368300" cy="354012"/>
            <a:chOff x="0" y="0"/>
            <a:chExt cx="12961" cy="12961"/>
          </a:xfrm>
        </p:grpSpPr>
        <p:grpSp>
          <p:nvGrpSpPr>
            <p:cNvPr id="869" name="Group 869"/>
            <p:cNvGrpSpPr>
              <a:grpSpLocks/>
            </p:cNvGrpSpPr>
            <p:nvPr/>
          </p:nvGrpSpPr>
          <p:grpSpPr bwMode="auto">
            <a:xfrm>
              <a:off x="3600" y="0"/>
              <a:ext cx="5761" cy="4320"/>
              <a:chOff x="3600" y="0"/>
              <a:chExt cx="5760" cy="4320"/>
            </a:xfrm>
          </p:grpSpPr>
          <p:grpSp>
            <p:nvGrpSpPr>
              <p:cNvPr id="870" name="Group 870"/>
              <p:cNvGrpSpPr>
                <a:grpSpLocks/>
              </p:cNvGrpSpPr>
              <p:nvPr/>
            </p:nvGrpSpPr>
            <p:grpSpPr bwMode="auto">
              <a:xfrm>
                <a:off x="3600" y="0"/>
                <a:ext cx="1440" cy="4320"/>
                <a:chOff x="360040" y="0"/>
                <a:chExt cx="144016" cy="432048"/>
              </a:xfrm>
            </p:grpSpPr>
          </p:grpSp>
          <p:grpSp>
            <p:nvGrpSpPr>
              <p:cNvPr id="873" name="Group 873"/>
              <p:cNvGrpSpPr>
                <a:grpSpLocks/>
              </p:cNvGrpSpPr>
              <p:nvPr/>
            </p:nvGrpSpPr>
            <p:grpSpPr bwMode="auto">
              <a:xfrm>
                <a:off x="5760" y="0"/>
                <a:ext cx="1440" cy="4320"/>
                <a:chOff x="5760" y="0"/>
                <a:chExt cx="1440" cy="4320"/>
              </a:xfrm>
            </p:grpSpPr>
          </p:grpSp>
          <p:grpSp>
            <p:nvGrpSpPr>
              <p:cNvPr id="876" name="Group 876"/>
              <p:cNvGrpSpPr>
                <a:grpSpLocks/>
              </p:cNvGrpSpPr>
              <p:nvPr/>
            </p:nvGrpSpPr>
            <p:grpSpPr bwMode="auto">
              <a:xfrm>
                <a:off x="7920" y="0"/>
                <a:ext cx="1441" cy="4320"/>
                <a:chOff x="7920" y="0"/>
                <a:chExt cx="1440" cy="4320"/>
              </a:xfrm>
            </p:grpSpPr>
          </p:grpSp>
        </p:grpSp>
        <p:grpSp>
          <p:nvGrpSpPr>
            <p:cNvPr id="879" name="Group 879"/>
            <p:cNvGrpSpPr>
              <a:grpSpLocks/>
            </p:cNvGrpSpPr>
            <p:nvPr/>
          </p:nvGrpSpPr>
          <p:grpSpPr bwMode="auto">
            <a:xfrm rot="10800000">
              <a:off x="3600" y="8640"/>
              <a:ext cx="5761" cy="4321"/>
              <a:chOff x="3600" y="8640"/>
              <a:chExt cx="5760" cy="4320"/>
            </a:xfrm>
          </p:grpSpPr>
          <p:grpSp>
            <p:nvGrpSpPr>
              <p:cNvPr id="880" name="Group 880"/>
              <p:cNvGrpSpPr>
                <a:grpSpLocks/>
              </p:cNvGrpSpPr>
              <p:nvPr/>
            </p:nvGrpSpPr>
            <p:grpSpPr bwMode="auto">
              <a:xfrm>
                <a:off x="3600" y="8640"/>
                <a:ext cx="1440" cy="4321"/>
                <a:chOff x="3600" y="8640"/>
                <a:chExt cx="1440" cy="4320"/>
              </a:xfrm>
            </p:grpSpPr>
          </p:grpSp>
          <p:grpSp>
            <p:nvGrpSpPr>
              <p:cNvPr id="883" name="Group 883"/>
              <p:cNvGrpSpPr>
                <a:grpSpLocks/>
              </p:cNvGrpSpPr>
              <p:nvPr/>
            </p:nvGrpSpPr>
            <p:grpSpPr bwMode="auto">
              <a:xfrm>
                <a:off x="5760" y="8640"/>
                <a:ext cx="1440" cy="4321"/>
                <a:chOff x="5760" y="8640"/>
                <a:chExt cx="1440" cy="4320"/>
              </a:xfrm>
            </p:grpSpPr>
          </p:grpSp>
          <p:grpSp>
            <p:nvGrpSpPr>
              <p:cNvPr id="886" name="Group 886"/>
              <p:cNvGrpSpPr>
                <a:grpSpLocks/>
              </p:cNvGrpSpPr>
              <p:nvPr/>
            </p:nvGrpSpPr>
            <p:grpSpPr bwMode="auto">
              <a:xfrm>
                <a:off x="7920" y="8640"/>
                <a:ext cx="1441" cy="4321"/>
                <a:chOff x="7920" y="8640"/>
                <a:chExt cx="1440" cy="4320"/>
              </a:xfrm>
            </p:grpSpPr>
          </p:grpSp>
        </p:grpSp>
        <p:grpSp>
          <p:nvGrpSpPr>
            <p:cNvPr id="889" name="Group 889"/>
            <p:cNvGrpSpPr>
              <a:grpSpLocks/>
            </p:cNvGrpSpPr>
            <p:nvPr/>
          </p:nvGrpSpPr>
          <p:grpSpPr bwMode="auto">
            <a:xfrm rot="5400000">
              <a:off x="7920" y="4320"/>
              <a:ext cx="5761" cy="4321"/>
              <a:chOff x="7920" y="4320"/>
              <a:chExt cx="5760" cy="4320"/>
            </a:xfrm>
          </p:grpSpPr>
          <p:grpSp>
            <p:nvGrpSpPr>
              <p:cNvPr id="890" name="Group 890"/>
              <p:cNvGrpSpPr>
                <a:grpSpLocks/>
              </p:cNvGrpSpPr>
              <p:nvPr/>
            </p:nvGrpSpPr>
            <p:grpSpPr bwMode="auto">
              <a:xfrm>
                <a:off x="7920" y="4320"/>
                <a:ext cx="1441" cy="4320"/>
                <a:chOff x="7920" y="4320"/>
                <a:chExt cx="1440" cy="4320"/>
              </a:xfrm>
            </p:grpSpPr>
          </p:grpSp>
          <p:grpSp>
            <p:nvGrpSpPr>
              <p:cNvPr id="893" name="Group 893"/>
              <p:cNvGrpSpPr>
                <a:grpSpLocks/>
              </p:cNvGrpSpPr>
              <p:nvPr/>
            </p:nvGrpSpPr>
            <p:grpSpPr bwMode="auto">
              <a:xfrm>
                <a:off x="10081" y="4320"/>
                <a:ext cx="1440" cy="4320"/>
                <a:chOff x="10081" y="4320"/>
                <a:chExt cx="1440" cy="4320"/>
              </a:xfrm>
            </p:grpSpPr>
          </p:grpSp>
          <p:grpSp>
            <p:nvGrpSpPr>
              <p:cNvPr id="896" name="Group 896"/>
              <p:cNvGrpSpPr>
                <a:grpSpLocks/>
              </p:cNvGrpSpPr>
              <p:nvPr/>
            </p:nvGrpSpPr>
            <p:grpSpPr bwMode="auto">
              <a:xfrm>
                <a:off x="12241" y="4320"/>
                <a:ext cx="1440" cy="4320"/>
                <a:chOff x="12241" y="4320"/>
                <a:chExt cx="1440" cy="4320"/>
              </a:xfrm>
            </p:grpSpPr>
          </p:grpSp>
        </p:grpSp>
        <p:grpSp>
          <p:nvGrpSpPr>
            <p:cNvPr id="899" name="Group 899"/>
            <p:cNvGrpSpPr>
              <a:grpSpLocks/>
            </p:cNvGrpSpPr>
            <p:nvPr/>
          </p:nvGrpSpPr>
          <p:grpSpPr bwMode="auto">
            <a:xfrm rot="-5400000">
              <a:off x="-721" y="4321"/>
              <a:ext cx="5761" cy="4320"/>
              <a:chOff x="-720" y="4320"/>
              <a:chExt cx="5760" cy="4320"/>
            </a:xfrm>
          </p:grpSpPr>
          <p:grpSp>
            <p:nvGrpSpPr>
              <p:cNvPr id="900" name="Group 900"/>
              <p:cNvGrpSpPr>
                <a:grpSpLocks/>
              </p:cNvGrpSpPr>
              <p:nvPr/>
            </p:nvGrpSpPr>
            <p:grpSpPr bwMode="auto">
              <a:xfrm>
                <a:off x="-720" y="4320"/>
                <a:ext cx="1440" cy="4320"/>
                <a:chOff x="-720" y="4320"/>
                <a:chExt cx="1440" cy="4320"/>
              </a:xfrm>
            </p:grpSpPr>
          </p:grpSp>
          <p:grpSp>
            <p:nvGrpSpPr>
              <p:cNvPr id="903" name="Group 903"/>
              <p:cNvGrpSpPr>
                <a:grpSpLocks/>
              </p:cNvGrpSpPr>
              <p:nvPr/>
            </p:nvGrpSpPr>
            <p:grpSpPr bwMode="auto">
              <a:xfrm>
                <a:off x="1440" y="4320"/>
                <a:ext cx="1440" cy="4320"/>
                <a:chOff x="1440" y="4320"/>
                <a:chExt cx="1440" cy="4320"/>
              </a:xfrm>
            </p:grpSpPr>
          </p:grpSp>
          <p:grpSp>
            <p:nvGrpSpPr>
              <p:cNvPr id="906" name="Group 906"/>
              <p:cNvGrpSpPr>
                <a:grpSpLocks/>
              </p:cNvGrpSpPr>
              <p:nvPr/>
            </p:nvGrpSpPr>
            <p:grpSpPr bwMode="auto">
              <a:xfrm>
                <a:off x="3600" y="4320"/>
                <a:ext cx="1440" cy="4320"/>
                <a:chOff x="3600" y="4320"/>
                <a:chExt cx="1440" cy="4320"/>
              </a:xfrm>
            </p:grpSpPr>
          </p:grpSp>
        </p:grpSp>
      </p:grpSp>
    </p:spTree>
    <p:extLst>
      <p:ext uri="{BB962C8B-B14F-4D97-AF65-F5344CB8AC3E}">
        <p14:creationId xmlns:p14="http://schemas.microsoft.com/office/powerpoint/2010/main" val="2986999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178" y="757239"/>
            <a:ext cx="9238890" cy="512761"/>
          </a:xfrm>
        </p:spPr>
        <p:txBody>
          <a:bodyPr/>
          <a:lstStyle/>
          <a:p>
            <a:r>
              <a:rPr lang="en-GB" dirty="0"/>
              <a:t>About the CPU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178" y="2032716"/>
            <a:ext cx="4068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The CPU has a small amount of memory on the chip called registers.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9178" y="1365161"/>
            <a:ext cx="27478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What the central processing unit (CPU) does:</a:t>
            </a:r>
          </a:p>
        </p:txBody>
      </p:sp>
      <p:sp>
        <p:nvSpPr>
          <p:cNvPr id="5" name="Rectangle 4"/>
          <p:cNvSpPr/>
          <p:nvPr/>
        </p:nvSpPr>
        <p:spPr>
          <a:xfrm>
            <a:off x="3138976" y="1277025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4266" y="1277025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80762" y="2379566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46052" y="2379566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11342" y="2379565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76632" y="2379564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9178" y="2473005"/>
            <a:ext cx="154882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/>
              <a:t>The registers are called: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9178" y="3047120"/>
            <a:ext cx="73770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/>
              <a:t>Acronym: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80762" y="2961908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46052" y="2961908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11342" y="2958984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76632" y="2958984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9178" y="5051442"/>
            <a:ext cx="22846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The CPU also has these components: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828900" y="4963306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28900" y="5527624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28900" y="6091942"/>
            <a:ext cx="1626208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13042" y="4963305"/>
            <a:ext cx="4689797" cy="4378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This component performs calculations, e.g. addition/subtraction and logical decisions, e.g. does this equal…?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613042" y="5527623"/>
            <a:ext cx="4689797" cy="4378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This component decodes instructions and sends signals to control how data moves around the CPU.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613041" y="6091942"/>
            <a:ext cx="4689797" cy="4378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This memory provides fast access to frequently used instructions and data without having to go to the main memory (RAM).</a:t>
            </a:r>
          </a:p>
        </p:txBody>
      </p:sp>
      <p:cxnSp>
        <p:nvCxnSpPr>
          <p:cNvPr id="24" name="Straight Connector 23"/>
          <p:cNvCxnSpPr>
            <a:stCxn id="7" idx="2"/>
            <a:endCxn id="13" idx="0"/>
          </p:cNvCxnSpPr>
          <p:nvPr/>
        </p:nvCxnSpPr>
        <p:spPr>
          <a:xfrm>
            <a:off x="2893866" y="2817447"/>
            <a:ext cx="0" cy="144461"/>
          </a:xfrm>
          <a:prstGeom prst="line">
            <a:avLst/>
          </a:prstGeom>
          <a:ln>
            <a:solidFill>
              <a:srgbClr val="66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8" idx="2"/>
            <a:endCxn id="14" idx="0"/>
          </p:cNvCxnSpPr>
          <p:nvPr/>
        </p:nvCxnSpPr>
        <p:spPr>
          <a:xfrm>
            <a:off x="4759156" y="2817447"/>
            <a:ext cx="0" cy="144461"/>
          </a:xfrm>
          <a:prstGeom prst="line">
            <a:avLst/>
          </a:prstGeom>
          <a:ln>
            <a:solidFill>
              <a:srgbClr val="66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9" idx="2"/>
            <a:endCxn id="15" idx="0"/>
          </p:cNvCxnSpPr>
          <p:nvPr/>
        </p:nvCxnSpPr>
        <p:spPr>
          <a:xfrm>
            <a:off x="6624446" y="2817446"/>
            <a:ext cx="0" cy="141538"/>
          </a:xfrm>
          <a:prstGeom prst="line">
            <a:avLst/>
          </a:prstGeom>
          <a:ln>
            <a:solidFill>
              <a:srgbClr val="66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0" idx="2"/>
            <a:endCxn id="16" idx="0"/>
          </p:cNvCxnSpPr>
          <p:nvPr/>
        </p:nvCxnSpPr>
        <p:spPr>
          <a:xfrm>
            <a:off x="8489736" y="2817445"/>
            <a:ext cx="0" cy="141539"/>
          </a:xfrm>
          <a:prstGeom prst="line">
            <a:avLst/>
          </a:prstGeom>
          <a:ln>
            <a:solidFill>
              <a:srgbClr val="66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080762" y="3544249"/>
            <a:ext cx="1626208" cy="1015909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Stores the location in memory to be used by the MDR.  Holds the address of where data is to be fetched or stored.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946052" y="3523264"/>
            <a:ext cx="1626208" cy="1036894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>
                <a:solidFill>
                  <a:schemeClr val="tx1"/>
                </a:solidFill>
              </a:rPr>
              <a:t>Holds the data </a:t>
            </a:r>
            <a:r>
              <a:rPr lang="en-GB" sz="1100" dirty="0">
                <a:solidFill>
                  <a:schemeClr val="tx1"/>
                </a:solidFill>
              </a:rPr>
              <a:t>fetched from, or to be written to the memory.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811342" y="3544249"/>
            <a:ext cx="1626208" cy="1015909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Holds the address of the next instruction.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676632" y="3523844"/>
            <a:ext cx="1626208" cy="1036314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Holds the results of calculations.</a:t>
            </a:r>
          </a:p>
        </p:txBody>
      </p:sp>
      <p:cxnSp>
        <p:nvCxnSpPr>
          <p:cNvPr id="32" name="Straight Connector 31"/>
          <p:cNvCxnSpPr>
            <a:stCxn id="13" idx="2"/>
            <a:endCxn id="28" idx="0"/>
          </p:cNvCxnSpPr>
          <p:nvPr/>
        </p:nvCxnSpPr>
        <p:spPr>
          <a:xfrm>
            <a:off x="2893866" y="3399789"/>
            <a:ext cx="0" cy="1444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4" idx="2"/>
            <a:endCxn id="29" idx="0"/>
          </p:cNvCxnSpPr>
          <p:nvPr/>
        </p:nvCxnSpPr>
        <p:spPr>
          <a:xfrm>
            <a:off x="4759156" y="3399789"/>
            <a:ext cx="0" cy="123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5" idx="2"/>
            <a:endCxn id="30" idx="0"/>
          </p:cNvCxnSpPr>
          <p:nvPr/>
        </p:nvCxnSpPr>
        <p:spPr>
          <a:xfrm>
            <a:off x="6624446" y="3396865"/>
            <a:ext cx="0" cy="147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6" idx="2"/>
            <a:endCxn id="31" idx="0"/>
          </p:cNvCxnSpPr>
          <p:nvPr/>
        </p:nvCxnSpPr>
        <p:spPr>
          <a:xfrm>
            <a:off x="8489736" y="3396865"/>
            <a:ext cx="0" cy="126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19178" y="3549430"/>
            <a:ext cx="6912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/>
              <a:t>Purpose:</a:t>
            </a:r>
          </a:p>
        </p:txBody>
      </p:sp>
    </p:spTree>
    <p:extLst>
      <p:ext uri="{BB962C8B-B14F-4D97-AF65-F5344CB8AC3E}">
        <p14:creationId xmlns:p14="http://schemas.microsoft.com/office/powerpoint/2010/main" val="76880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Factors affecting the speed of the CPU</a:t>
            </a:r>
          </a:p>
        </p:txBody>
      </p:sp>
      <p:pic>
        <p:nvPicPr>
          <p:cNvPr id="3" name="Picture 2" descr="http://images.wisegeek.com/central-processing-uni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2" t="5170" r="7264" b="6182"/>
          <a:stretch/>
        </p:blipFill>
        <p:spPr bwMode="auto">
          <a:xfrm>
            <a:off x="3452192" y="2137780"/>
            <a:ext cx="3332117" cy="3283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3665192" y="2497820"/>
            <a:ext cx="360040" cy="360040"/>
          </a:xfrm>
          <a:prstGeom prst="ellipse">
            <a:avLst/>
          </a:prstGeom>
          <a:solidFill>
            <a:srgbClr val="00B0F0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4" idx="2"/>
          </p:cNvCxnSpPr>
          <p:nvPr/>
        </p:nvCxnSpPr>
        <p:spPr>
          <a:xfrm flipH="1">
            <a:off x="856880" y="2677840"/>
            <a:ext cx="2808312" cy="0"/>
          </a:xfrm>
          <a:prstGeom prst="line">
            <a:avLst/>
          </a:prstGeom>
          <a:ln w="38100">
            <a:solidFill>
              <a:srgbClr val="66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529288" y="4349197"/>
            <a:ext cx="360040" cy="360040"/>
          </a:xfrm>
          <a:prstGeom prst="ellipse">
            <a:avLst/>
          </a:prstGeom>
          <a:solidFill>
            <a:srgbClr val="00B0F0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856880" y="4529217"/>
            <a:ext cx="3672408" cy="0"/>
          </a:xfrm>
          <a:prstGeom prst="line">
            <a:avLst/>
          </a:prstGeom>
          <a:ln w="38100">
            <a:solidFill>
              <a:srgbClr val="66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86567" y="4565221"/>
            <a:ext cx="2595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Description here</a:t>
            </a:r>
          </a:p>
        </p:txBody>
      </p:sp>
      <p:sp>
        <p:nvSpPr>
          <p:cNvPr id="16" name="Oval 15"/>
          <p:cNvSpPr/>
          <p:nvPr/>
        </p:nvSpPr>
        <p:spPr>
          <a:xfrm>
            <a:off x="5452604" y="3344293"/>
            <a:ext cx="360040" cy="360040"/>
          </a:xfrm>
          <a:prstGeom prst="ellipse">
            <a:avLst/>
          </a:prstGeom>
          <a:solidFill>
            <a:srgbClr val="00B0F0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17" name="Straight Connector 16"/>
          <p:cNvCxnSpPr>
            <a:endCxn id="16" idx="6"/>
          </p:cNvCxnSpPr>
          <p:nvPr/>
        </p:nvCxnSpPr>
        <p:spPr>
          <a:xfrm flipH="1">
            <a:off x="5812644" y="3524313"/>
            <a:ext cx="3397165" cy="0"/>
          </a:xfrm>
          <a:prstGeom prst="line">
            <a:avLst/>
          </a:prstGeom>
          <a:ln w="38100">
            <a:solidFill>
              <a:srgbClr val="66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33"/>
          <p:cNvSpPr txBox="1"/>
          <p:nvPr/>
        </p:nvSpPr>
        <p:spPr>
          <a:xfrm>
            <a:off x="6830519" y="3601385"/>
            <a:ext cx="2379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/>
              <a:t>Description here</a:t>
            </a:r>
          </a:p>
        </p:txBody>
      </p:sp>
      <p:sp>
        <p:nvSpPr>
          <p:cNvPr id="20" name="TextBox 34"/>
          <p:cNvSpPr txBox="1"/>
          <p:nvPr/>
        </p:nvSpPr>
        <p:spPr>
          <a:xfrm>
            <a:off x="786567" y="2687005"/>
            <a:ext cx="2590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Description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56880" y="2111029"/>
            <a:ext cx="2160240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56880" y="3962405"/>
            <a:ext cx="2160240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49568" y="2996422"/>
            <a:ext cx="2160240" cy="437881"/>
          </a:xfrm>
          <a:prstGeom prst="rect">
            <a:avLst/>
          </a:prstGeom>
          <a:noFill/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673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the CPU works: the Von Neumann architecture</a:t>
            </a:r>
          </a:p>
        </p:txBody>
      </p:sp>
      <p:sp>
        <p:nvSpPr>
          <p:cNvPr id="5" name="Rectangle 4"/>
          <p:cNvSpPr/>
          <p:nvPr/>
        </p:nvSpPr>
        <p:spPr>
          <a:xfrm>
            <a:off x="927279" y="1957589"/>
            <a:ext cx="2871989" cy="3554569"/>
          </a:xfrm>
          <a:prstGeom prst="rect">
            <a:avLst/>
          </a:prstGeom>
          <a:solidFill>
            <a:srgbClr val="CCE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1260000" rtlCol="0" anchor="t" anchorCtr="0"/>
          <a:lstStyle/>
          <a:p>
            <a:r>
              <a:rPr lang="en-GB" dirty="0">
                <a:solidFill>
                  <a:schemeClr val="tx1"/>
                </a:solidFill>
              </a:rPr>
              <a:t>CPU</a:t>
            </a:r>
          </a:p>
        </p:txBody>
      </p:sp>
      <p:sp>
        <p:nvSpPr>
          <p:cNvPr id="6" name="Rectangle 5"/>
          <p:cNvSpPr/>
          <p:nvPr/>
        </p:nvSpPr>
        <p:spPr>
          <a:xfrm>
            <a:off x="2562896" y="2176530"/>
            <a:ext cx="1081825" cy="7083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2176530"/>
            <a:ext cx="1081825" cy="7083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62896" y="4698643"/>
            <a:ext cx="1081825" cy="7083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6799" y="4698643"/>
            <a:ext cx="1081825" cy="7083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7" idx="3"/>
            <a:endCxn id="6" idx="1"/>
          </p:cNvCxnSpPr>
          <p:nvPr/>
        </p:nvCxnSpPr>
        <p:spPr>
          <a:xfrm>
            <a:off x="2148625" y="2530699"/>
            <a:ext cx="414271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3"/>
            <a:endCxn id="8" idx="1"/>
          </p:cNvCxnSpPr>
          <p:nvPr/>
        </p:nvCxnSpPr>
        <p:spPr>
          <a:xfrm>
            <a:off x="2148624" y="5052812"/>
            <a:ext cx="414272" cy="0"/>
          </a:xfrm>
          <a:prstGeom prst="straightConnector1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128197" y="1957589"/>
            <a:ext cx="2871989" cy="3554569"/>
          </a:xfrm>
          <a:prstGeom prst="rect">
            <a:avLst/>
          </a:prstGeom>
          <a:solidFill>
            <a:srgbClr val="CCE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72000" tIns="1260000" rtlCol="0" anchor="t" anchorCtr="0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MEMORY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321306"/>
              </p:ext>
            </p:extLst>
          </p:nvPr>
        </p:nvGraphicFramePr>
        <p:xfrm>
          <a:off x="6300271" y="2292438"/>
          <a:ext cx="1607678" cy="293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1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294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169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Address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Data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500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Load</a:t>
                      </a:r>
                      <a:r>
                        <a:rPr lang="en-GB" sz="1100" baseline="0" dirty="0"/>
                        <a:t> Address 5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500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Add</a:t>
                      </a:r>
                      <a:br>
                        <a:rPr lang="en-GB" sz="1100" dirty="0"/>
                      </a:br>
                      <a:r>
                        <a:rPr lang="en-GB" sz="1100" dirty="0"/>
                        <a:t>Address 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500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Store in Address 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169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End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169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169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03214429"/>
                  </a:ext>
                </a:extLst>
              </a:tr>
              <a:tr h="331696">
                <a:tc gridSpan="2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cxnSp>
        <p:nvCxnSpPr>
          <p:cNvPr id="14" name="Straight Arrow Connector 13"/>
          <p:cNvCxnSpPr>
            <a:stCxn id="6" idx="3"/>
          </p:cNvCxnSpPr>
          <p:nvPr/>
        </p:nvCxnSpPr>
        <p:spPr>
          <a:xfrm>
            <a:off x="3644721" y="2530699"/>
            <a:ext cx="2640169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3"/>
          </p:cNvCxnSpPr>
          <p:nvPr/>
        </p:nvCxnSpPr>
        <p:spPr>
          <a:xfrm>
            <a:off x="3644721" y="5052812"/>
            <a:ext cx="2640169" cy="0"/>
          </a:xfrm>
          <a:prstGeom prst="straightConnector1">
            <a:avLst/>
          </a:prstGeom>
          <a:ln w="508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66799" y="3921752"/>
            <a:ext cx="1081825" cy="5566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ALU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62896" y="3192310"/>
            <a:ext cx="1081825" cy="5566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CU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562896" y="3923095"/>
            <a:ext cx="1081825" cy="5566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Cache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00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</TotalTime>
  <Words>330</Words>
  <Application>Microsoft Macintosh PowerPoint</Application>
  <PresentationFormat>A4 Paper (210x297 mm)</PresentationFormat>
  <Paragraphs>71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About the CPU</vt:lpstr>
      <vt:lpstr>Factors affecting the speed of the CPU</vt:lpstr>
      <vt:lpstr>How the CPU works: the Von Neumann architecture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 Sargent</dc:creator>
  <cp:lastModifiedBy>bmackenty@aswarsaw.org</cp:lastModifiedBy>
  <cp:revision>76</cp:revision>
  <dcterms:created xsi:type="dcterms:W3CDTF">2014-10-30T19:23:19Z</dcterms:created>
  <dcterms:modified xsi:type="dcterms:W3CDTF">2017-09-06T09:24:37Z</dcterms:modified>
</cp:coreProperties>
</file>